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95" r:id="rId4"/>
    <p:sldId id="262" r:id="rId5"/>
    <p:sldId id="265" r:id="rId6"/>
    <p:sldId id="263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2" r:id="rId29"/>
    <p:sldId id="293" r:id="rId30"/>
    <p:sldId id="294" r:id="rId31"/>
    <p:sldId id="286" r:id="rId32"/>
    <p:sldId id="287" r:id="rId33"/>
    <p:sldId id="288" r:id="rId34"/>
    <p:sldId id="290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6E5E5-D84F-03D3-96F2-3D85D9D4F4A6}" v="9" dt="2024-05-04T05:39:05.056"/>
    <p1510:client id="{32AFD07A-B142-783D-36DE-FACA31BB0748}" v="49" dt="2024-05-03T13:50:18.031"/>
    <p1510:client id="{334F9EE6-9118-61B7-CE68-C88451ED9463}" v="380" dt="2024-05-02T20:03:27.318"/>
    <p1510:client id="{6FB86327-3CD6-CFBC-664B-608E2873B678}" v="40" dt="2024-05-02T21:33:58.378"/>
    <p1510:client id="{78EF7712-F1E9-B689-8C2C-BAC9EB666CA7}" v="223" dt="2024-05-02T17:53:23.530"/>
    <p1510:client id="{8A902C78-FDA3-AE52-D1F1-F77445C5653D}" v="116" dt="2024-05-03T14:57:45.859"/>
    <p1510:client id="{CDACBFD5-27BE-C7CC-CB65-08A677BF0A19}" v="40" dt="2024-05-02T17:43:45.192"/>
    <p1510:client id="{EE4E15BA-99DC-4FB2-EB23-1B71915FD8A2}" v="232" dt="2024-05-02T15:36:13.940"/>
    <p1510:client id="{FBE0749E-802E-A616-615E-D6B3C72ECF1A}" v="604" dt="2024-05-02T20:52:52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76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21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1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97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9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6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6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6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57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775" y="657225"/>
            <a:ext cx="8511366" cy="28453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Times"/>
                <a:cs typeface="Times"/>
              </a:rPr>
              <a:t>TikTok User Engagement Data</a:t>
            </a:r>
            <a:br>
              <a:rPr lang="en-US" sz="2100" b="1" kern="1200" dirty="0"/>
            </a:br>
            <a:r>
              <a:rPr lang="en-US" sz="2100" b="1" kern="1200" dirty="0">
                <a:latin typeface="+mj-lt"/>
                <a:ea typeface="+mj-ea"/>
                <a:cs typeface="+mj-cs"/>
              </a:rPr>
              <a:t> </a:t>
            </a:r>
            <a:br>
              <a:rPr lang="en-US" sz="2100" b="1" kern="1200" dirty="0"/>
            </a:br>
            <a:r>
              <a:rPr lang="en-US" sz="2100" kern="1200" dirty="0">
                <a:latin typeface="+mj-lt"/>
                <a:ea typeface="+mj-ea"/>
                <a:cs typeface="+mj-cs"/>
              </a:rPr>
              <a:t>                             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6721" y="3590044"/>
            <a:ext cx="6133865" cy="2512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br>
              <a:rPr lang="en-US" sz="2000"/>
            </a:br>
            <a:r>
              <a:rPr lang="en-US" sz="2800">
                <a:latin typeface="Times"/>
                <a:cs typeface="Times"/>
              </a:rPr>
              <a:t>Niku </a:t>
            </a:r>
            <a:r>
              <a:rPr lang="en-US" sz="2800" dirty="0">
                <a:latin typeface="Times"/>
                <a:cs typeface="Times"/>
              </a:rPr>
              <a:t>Kumari Jawahar Chowdari       </a:t>
            </a:r>
            <a:endParaRPr lang="en-US" sz="2800" dirty="0">
              <a:latin typeface="Times"/>
              <a:ea typeface="Calibri" panose="020F0502020204030204"/>
              <a:cs typeface="Times"/>
            </a:endParaRPr>
          </a:p>
        </p:txBody>
      </p:sp>
      <p:pic>
        <p:nvPicPr>
          <p:cNvPr id="7" name="Picture 6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2E0F62C9-1CE0-B731-BFFC-F1CB80E2F0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7883260" y="2843141"/>
            <a:ext cx="3575059" cy="337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Data Preprocessing: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041819" y="5772150"/>
            <a:ext cx="916419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>
                <a:latin typeface="Times"/>
                <a:ea typeface="+mn-lt"/>
                <a:cs typeface="+mn-lt"/>
              </a:rPr>
              <a:t>Bigrams to create two columns for automated processing of nodes and edges in Gephi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BFD0F2-9238-207E-F60C-5C46D5B03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5211" y="1359958"/>
            <a:ext cx="8050484" cy="4413251"/>
          </a:xfrm>
        </p:spPr>
      </p:pic>
    </p:spTree>
    <p:extLst>
      <p:ext uri="{BB962C8B-B14F-4D97-AF65-F5344CB8AC3E}">
        <p14:creationId xmlns:p14="http://schemas.microsoft.com/office/powerpoint/2010/main" val="211092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1" y="-2404"/>
            <a:ext cx="7831106" cy="11405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latin typeface="Times"/>
                <a:cs typeface="Times"/>
              </a:rPr>
              <a:t>Exploratory Data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188803" y="1833765"/>
            <a:ext cx="9805015" cy="78046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latin typeface="Times"/>
                <a:cs typeface="Times"/>
              </a:rPr>
              <a:t>The below graphs displays the count of different categorical values in our dataset.</a:t>
            </a:r>
            <a:endParaRPr lang="en-US" sz="2800">
              <a:latin typeface="Times"/>
              <a:ea typeface="Calibri"/>
              <a:cs typeface="Times"/>
            </a:endParaRPr>
          </a:p>
        </p:txBody>
      </p:sp>
      <p:pic>
        <p:nvPicPr>
          <p:cNvPr id="6" name="Picture 5" descr="A graph of a number of red and yellow bars&#10;&#10;Description automatically generated">
            <a:extLst>
              <a:ext uri="{FF2B5EF4-FFF2-40B4-BE49-F238E27FC236}">
                <a16:creationId xmlns:a16="http://schemas.microsoft.com/office/drawing/2014/main" id="{0CC0DF3B-5D8B-3638-2CC5-F46F2EDE1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2751516"/>
            <a:ext cx="3797536" cy="2838657"/>
          </a:xfrm>
          <a:prstGeom prst="rect">
            <a:avLst/>
          </a:prstGeom>
        </p:spPr>
      </p:pic>
      <p:pic>
        <p:nvPicPr>
          <p:cNvPr id="3" name="Content Placeholder 2" descr="A blue and orange bars&#10;&#10;Description automatically generated">
            <a:extLst>
              <a:ext uri="{FF2B5EF4-FFF2-40B4-BE49-F238E27FC236}">
                <a16:creationId xmlns:a16="http://schemas.microsoft.com/office/drawing/2014/main" id="{4C219A62-51E0-2B02-7683-08384EBB3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3386" y="2793080"/>
            <a:ext cx="3797536" cy="2800682"/>
          </a:xfrm>
          <a:prstGeom prst="rect">
            <a:avLst/>
          </a:prstGeom>
        </p:spPr>
      </p:pic>
      <p:pic>
        <p:nvPicPr>
          <p:cNvPr id="5" name="Picture 4" descr="A green and red bar graph&#10;&#10;Description automatically generated">
            <a:extLst>
              <a:ext uri="{FF2B5EF4-FFF2-40B4-BE49-F238E27FC236}">
                <a16:creationId xmlns:a16="http://schemas.microsoft.com/office/drawing/2014/main" id="{F629E8F0-910D-2DBC-E2D4-5CEBB713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29" y="2797827"/>
            <a:ext cx="3797536" cy="2791188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9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Sentiment Analysis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110258" y="5905500"/>
            <a:ext cx="9989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Word Cloud of the video transcript before data preprocessing</a:t>
            </a:r>
          </a:p>
        </p:txBody>
      </p:sp>
      <p:pic>
        <p:nvPicPr>
          <p:cNvPr id="3" name="Content Placeholder 2" descr="A close up of words&#10;&#10;Description automatically generated">
            <a:extLst>
              <a:ext uri="{FF2B5EF4-FFF2-40B4-BE49-F238E27FC236}">
                <a16:creationId xmlns:a16="http://schemas.microsoft.com/office/drawing/2014/main" id="{F0C9B6AA-884F-2081-0552-78A8A16C5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6612" y="1682750"/>
            <a:ext cx="4558343" cy="3875827"/>
          </a:xfrm>
        </p:spPr>
      </p:pic>
      <p:pic>
        <p:nvPicPr>
          <p:cNvPr id="5" name="Picture 4" descr="A word cloud with different colored text&#10;&#10;Description automatically generated">
            <a:extLst>
              <a:ext uri="{FF2B5EF4-FFF2-40B4-BE49-F238E27FC236}">
                <a16:creationId xmlns:a16="http://schemas.microsoft.com/office/drawing/2014/main" id="{5AC33AC6-A446-8CF1-4644-4663E62D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89" y="1682848"/>
            <a:ext cx="5041820" cy="38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0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Sentiment Analysis: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543189" y="5976381"/>
            <a:ext cx="460217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Times"/>
                <a:ea typeface="Calibri"/>
                <a:cs typeface="Times"/>
              </a:rPr>
              <a:t>Positive Sentiment</a:t>
            </a:r>
            <a:endParaRPr lang="en-US" sz="2000">
              <a:solidFill>
                <a:srgbClr val="000000"/>
              </a:solidFill>
              <a:latin typeface="Times"/>
              <a:ea typeface="Calibri"/>
              <a:cs typeface="Times"/>
            </a:endParaRPr>
          </a:p>
          <a:p>
            <a:pPr algn="ctr"/>
            <a:endParaRPr lang="en-US" sz="2000">
              <a:latin typeface="Times"/>
              <a:ea typeface="Calibri"/>
              <a:cs typeface="Times"/>
            </a:endParaRPr>
          </a:p>
        </p:txBody>
      </p:sp>
      <p:pic>
        <p:nvPicPr>
          <p:cNvPr id="7" name="Content Placeholder 6" descr="A close up of words&#10;&#10;Description automatically generated">
            <a:extLst>
              <a:ext uri="{FF2B5EF4-FFF2-40B4-BE49-F238E27FC236}">
                <a16:creationId xmlns:a16="http://schemas.microsoft.com/office/drawing/2014/main" id="{28651113-81FF-7C9A-3AB3-68F48F9F4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712" y="1456531"/>
            <a:ext cx="4351338" cy="4351338"/>
          </a:xfrm>
        </p:spPr>
      </p:pic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1E68B4B8-E26E-C1A0-A02C-7190706B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944" y="1440656"/>
            <a:ext cx="4369594" cy="4369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BA6424-5365-AB13-4738-862732D184C7}"/>
              </a:ext>
            </a:extLst>
          </p:cNvPr>
          <p:cNvSpPr txBox="1"/>
          <p:nvPr/>
        </p:nvSpPr>
        <p:spPr>
          <a:xfrm>
            <a:off x="7147441" y="5960140"/>
            <a:ext cx="296530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Times"/>
                <a:cs typeface="Times"/>
              </a:rPr>
              <a:t>Negative Sentiment</a:t>
            </a:r>
            <a:endParaRPr lang="en-US" sz="2000">
              <a:solidFill>
                <a:srgbClr val="000000"/>
              </a:solidFill>
              <a:latin typeface="Times"/>
              <a:cs typeface="Times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401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Sentiment Analysis: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098352" y="5905500"/>
            <a:ext cx="9989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Sentiment scores by their counts</a:t>
            </a:r>
          </a:p>
        </p:txBody>
      </p:sp>
      <p:pic>
        <p:nvPicPr>
          <p:cNvPr id="5" name="Content Placeholder 4" descr="A bar graph with different colored squares&#10;&#10;Description automatically generated">
            <a:extLst>
              <a:ext uri="{FF2B5EF4-FFF2-40B4-BE49-F238E27FC236}">
                <a16:creationId xmlns:a16="http://schemas.microsoft.com/office/drawing/2014/main" id="{FAE5B07C-2BE1-A6DF-922A-52305F15E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429" y="1694656"/>
            <a:ext cx="6057167" cy="3882232"/>
          </a:xfrm>
        </p:spPr>
      </p:pic>
    </p:spTree>
    <p:extLst>
      <p:ext uri="{BB962C8B-B14F-4D97-AF65-F5344CB8AC3E}">
        <p14:creationId xmlns:p14="http://schemas.microsoft.com/office/powerpoint/2010/main" val="87203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Topic Modeling: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110258" y="5905500"/>
            <a:ext cx="99893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Number of clusters can be formed in our dataset</a:t>
            </a:r>
          </a:p>
        </p:txBody>
      </p:sp>
      <p:pic>
        <p:nvPicPr>
          <p:cNvPr id="6" name="Content Placeholder 5" descr="A graph with a blue line&#10;&#10;Description automatically generated">
            <a:extLst>
              <a:ext uri="{FF2B5EF4-FFF2-40B4-BE49-F238E27FC236}">
                <a16:creationId xmlns:a16="http://schemas.microsoft.com/office/drawing/2014/main" id="{99025D59-D214-1B34-0BDF-F860D1207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2987" y="1551781"/>
            <a:ext cx="6066024" cy="4351338"/>
          </a:xfrm>
        </p:spPr>
      </p:pic>
    </p:spTree>
    <p:extLst>
      <p:ext uri="{BB962C8B-B14F-4D97-AF65-F5344CB8AC3E}">
        <p14:creationId xmlns:p14="http://schemas.microsoft.com/office/powerpoint/2010/main" val="1561646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Topic Modeling: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110258" y="5726906"/>
            <a:ext cx="99893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Distribution of words with PCA and t-SNE model before dimensionality reduction.</a:t>
            </a:r>
          </a:p>
        </p:txBody>
      </p:sp>
      <p:pic>
        <p:nvPicPr>
          <p:cNvPr id="5" name="Content Placeholder 4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B2AA8EE4-9528-007E-2E45-3C76E0DC2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88562"/>
            <a:ext cx="11063287" cy="3803931"/>
          </a:xfrm>
        </p:spPr>
      </p:pic>
    </p:spTree>
    <p:extLst>
      <p:ext uri="{BB962C8B-B14F-4D97-AF65-F5344CB8AC3E}">
        <p14:creationId xmlns:p14="http://schemas.microsoft.com/office/powerpoint/2010/main" val="171541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Topic Modeling: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1098352" y="5726906"/>
            <a:ext cx="99893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Distribution of words with PCA and t-SNE model after dimensionality reduction.</a:t>
            </a:r>
          </a:p>
        </p:txBody>
      </p:sp>
      <p:pic>
        <p:nvPicPr>
          <p:cNvPr id="6" name="Content Placeholder 5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0CDCCBCC-003E-FC37-959F-CB29181E0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2374"/>
            <a:ext cx="10932318" cy="3768212"/>
          </a:xfrm>
        </p:spPr>
      </p:pic>
    </p:spTree>
    <p:extLst>
      <p:ext uri="{BB962C8B-B14F-4D97-AF65-F5344CB8AC3E}">
        <p14:creationId xmlns:p14="http://schemas.microsoft.com/office/powerpoint/2010/main" val="303562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Topic Modeling: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836415" y="5738812"/>
            <a:ext cx="105370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Word Count in each cluster for Unigram and Bi/Trigram after applying PCA and K means clustering</a:t>
            </a:r>
          </a:p>
        </p:txBody>
      </p:sp>
      <p:pic>
        <p:nvPicPr>
          <p:cNvPr id="5" name="Content Placeholder 4" descr="A graph of numbers and a number of words&#10;&#10;Description automatically generated">
            <a:extLst>
              <a:ext uri="{FF2B5EF4-FFF2-40B4-BE49-F238E27FC236}">
                <a16:creationId xmlns:a16="http://schemas.microsoft.com/office/drawing/2014/main" id="{EF3A8DC2-86B7-B593-6AAC-9B3FB44C3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0333" y="1682750"/>
            <a:ext cx="9251334" cy="4053682"/>
          </a:xfrm>
        </p:spPr>
      </p:pic>
    </p:spTree>
    <p:extLst>
      <p:ext uri="{BB962C8B-B14F-4D97-AF65-F5344CB8AC3E}">
        <p14:creationId xmlns:p14="http://schemas.microsoft.com/office/powerpoint/2010/main" val="82764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Network Analysis:</a:t>
            </a:r>
            <a:endParaRPr lang="en-US">
              <a:latin typeface="Times"/>
              <a:cs typeface="Times"/>
            </a:endParaRPr>
          </a:p>
        </p:txBody>
      </p:sp>
      <p:pic>
        <p:nvPicPr>
          <p:cNvPr id="19" name="Picture 18" descr="A black and white image of a sphere with dots and lines&#10;&#10;Description automatically generated">
            <a:extLst>
              <a:ext uri="{FF2B5EF4-FFF2-40B4-BE49-F238E27FC236}">
                <a16:creationId xmlns:a16="http://schemas.microsoft.com/office/drawing/2014/main" id="{2F05B86A-EC84-B7D2-5FB5-11A7AE86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" y="1385887"/>
            <a:ext cx="4031457" cy="3824288"/>
          </a:xfrm>
          <a:prstGeom prst="rect">
            <a:avLst/>
          </a:prstGeom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C8AAC067-814B-22F5-356F-1747DE375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384376"/>
            <a:ext cx="7517607" cy="38106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2254250" y="5603874"/>
            <a:ext cx="76835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Network diagram and Modularity Class of TikTok network. </a:t>
            </a:r>
            <a:endParaRPr lang="en-US" sz="2800">
              <a:latin typeface="Times"/>
              <a:cs typeface="Times"/>
            </a:endParaRPr>
          </a:p>
        </p:txBody>
      </p:sp>
      <p:pic>
        <p:nvPicPr>
          <p:cNvPr id="25" name="Picture 2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57CE754E-073E-F32D-04FE-63589387D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6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618C3-93FA-AD95-CD2C-C3357E86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Content</a:t>
            </a:r>
            <a:endParaRPr lang="en-US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CB44-AFED-C5A0-0A77-76855E4B3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Times"/>
                <a:ea typeface="+mn-lt"/>
                <a:cs typeface="+mn-lt"/>
              </a:rPr>
              <a:t>Introduction &amp; Problem Statement</a:t>
            </a:r>
            <a:endParaRPr lang="en-US" sz="2400">
              <a:latin typeface="Times"/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latin typeface="Times"/>
                <a:ea typeface="+mn-lt"/>
                <a:cs typeface="+mn-lt"/>
              </a:rPr>
              <a:t>Motivation &amp; Goals</a:t>
            </a:r>
          </a:p>
          <a:p>
            <a:r>
              <a:rPr lang="en-US" sz="2400">
                <a:latin typeface="Times"/>
                <a:ea typeface="+mn-lt"/>
                <a:cs typeface="+mn-lt"/>
              </a:rPr>
              <a:t>Literature Review</a:t>
            </a:r>
            <a:endParaRPr lang="en-US" sz="2400">
              <a:latin typeface="Times"/>
              <a:ea typeface="Calibri"/>
              <a:cs typeface="Calibri"/>
            </a:endParaRPr>
          </a:p>
          <a:p>
            <a:r>
              <a:rPr lang="en-US" sz="2400">
                <a:latin typeface="Times"/>
                <a:ea typeface="+mn-lt"/>
                <a:cs typeface="+mn-lt"/>
              </a:rPr>
              <a:t>Research Questions</a:t>
            </a:r>
          </a:p>
          <a:p>
            <a:r>
              <a:rPr lang="en-US" sz="2400">
                <a:latin typeface="Times"/>
                <a:ea typeface="+mn-lt"/>
                <a:cs typeface="+mn-lt"/>
              </a:rPr>
              <a:t>Methodology </a:t>
            </a:r>
            <a:endParaRPr lang="en-US" sz="2400">
              <a:latin typeface="Times"/>
              <a:cs typeface="Times"/>
            </a:endParaRPr>
          </a:p>
          <a:p>
            <a:r>
              <a:rPr lang="en-US" sz="2400">
                <a:latin typeface="Times"/>
                <a:ea typeface="+mn-lt"/>
                <a:cs typeface="+mn-lt"/>
              </a:rPr>
              <a:t>Results</a:t>
            </a:r>
            <a:endParaRPr lang="en-US" sz="2400">
              <a:latin typeface="Times"/>
              <a:cs typeface="Times"/>
            </a:endParaRPr>
          </a:p>
          <a:p>
            <a:r>
              <a:rPr lang="en-US" sz="2400">
                <a:latin typeface="Times"/>
                <a:ea typeface="+mn-lt"/>
                <a:cs typeface="+mn-lt"/>
              </a:rPr>
              <a:t>Conclusion</a:t>
            </a:r>
            <a:endParaRPr lang="en-US" sz="2400">
              <a:latin typeface="Times"/>
              <a:cs typeface="Times"/>
            </a:endParaRPr>
          </a:p>
          <a:p>
            <a:r>
              <a:rPr lang="en-US" sz="2400">
                <a:latin typeface="Times"/>
                <a:ea typeface="Calibri"/>
                <a:cs typeface="Calibri"/>
              </a:rPr>
              <a:t>Limitation &amp; Future Work</a:t>
            </a:r>
          </a:p>
          <a:p>
            <a:r>
              <a:rPr lang="en-US" sz="2400">
                <a:latin typeface="Times"/>
                <a:ea typeface="Calibri"/>
                <a:cs typeface="Calibri"/>
              </a:rPr>
              <a:t>References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2B7C6D9E-45A4-D016-BAE8-E6FBDBFD0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55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Network Analysis: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2241550" y="5794374"/>
            <a:ext cx="7683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Degree Centrality of Nodes in TikTok network.</a:t>
            </a:r>
          </a:p>
        </p:txBody>
      </p:sp>
      <p:pic>
        <p:nvPicPr>
          <p:cNvPr id="4" name="Picture 3" descr="A computer screen shot of a network&#10;&#10;Description automatically generated">
            <a:extLst>
              <a:ext uri="{FF2B5EF4-FFF2-40B4-BE49-F238E27FC236}">
                <a16:creationId xmlns:a16="http://schemas.microsoft.com/office/drawing/2014/main" id="{C762D6E5-6626-86C6-7BAB-4F8343FC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185" y="1422400"/>
            <a:ext cx="7255755" cy="4229100"/>
          </a:xfrm>
          <a:prstGeom prst="rect">
            <a:avLst/>
          </a:prstGeom>
        </p:spPr>
      </p:pic>
      <p:pic>
        <p:nvPicPr>
          <p:cNvPr id="7" name="Picture 6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7F39E5CF-18E5-2C4A-4026-8D1FA1A41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40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Network Analysis: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2254918" y="5941427"/>
            <a:ext cx="7683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Words associated with Opinion word.</a:t>
            </a:r>
          </a:p>
        </p:txBody>
      </p:sp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A08A7EC6-ADB4-61EE-006D-511C6D7D5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63" y="1438275"/>
            <a:ext cx="7686675" cy="4349750"/>
          </a:xfrm>
          <a:prstGeom prst="rect">
            <a:avLst/>
          </a:prstGeom>
        </p:spPr>
      </p:pic>
      <p:pic>
        <p:nvPicPr>
          <p:cNvPr id="6" name="Picture 5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D9BC1A06-C83C-39F6-B726-8D2DE431F3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2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Network Diagram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1860550" y="5464174"/>
            <a:ext cx="84455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Verified and Not Verified network diagrams of TikTok Dataset.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0A00C6-20FE-5AF1-861B-759EA919F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763" y="1338262"/>
            <a:ext cx="6086475" cy="37623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74F639-5928-8388-6BA3-F594CBBA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3" y="1343025"/>
            <a:ext cx="5730875" cy="3778250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78A176F-8ED6-82EC-31AA-003C14FF2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86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Modularity Class: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1873918" y="5417385"/>
            <a:ext cx="8445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Modularity Class of Verified and Not Verified networks.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8A1FB0-0465-F9D9-90A6-13DC5214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3" y="1328737"/>
            <a:ext cx="5718175" cy="37941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58074E-3E44-44EE-01B8-C699BF8C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63" y="1325562"/>
            <a:ext cx="6073775" cy="3736975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DA921511-2041-B4D6-5F91-0EA37F729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6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Degree Centrality: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1873918" y="5417385"/>
            <a:ext cx="8445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Degree Centrality of Verified and Not Verified networks.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CDE9E2-FD3A-51A3-9044-4A38C1DEA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163" y="1725612"/>
            <a:ext cx="5807075" cy="338137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5B914D-AB38-49E9-295B-552ABB7C8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1719262"/>
            <a:ext cx="6353175" cy="3368675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16128E44-FF72-602D-FB16-98982CF6B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Correlated Words: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1875404" y="5457490"/>
            <a:ext cx="84455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Associated words and their distribution in Verified and Not verified networks.</a:t>
            </a:r>
          </a:p>
        </p:txBody>
      </p:sp>
      <p:pic>
        <p:nvPicPr>
          <p:cNvPr id="3" name="Picture 2" descr="A white background with black and white words&#10;&#10;Description automatically generated">
            <a:extLst>
              <a:ext uri="{FF2B5EF4-FFF2-40B4-BE49-F238E27FC236}">
                <a16:creationId xmlns:a16="http://schemas.microsoft.com/office/drawing/2014/main" id="{DB92C081-5433-C9E6-A350-3E99C5E5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3" y="1347788"/>
            <a:ext cx="5458530" cy="399450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3D6984-4A27-E8A4-67CD-2884684EC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763" y="1350080"/>
            <a:ext cx="6467475" cy="4001206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2DAC4A28-DA2F-B5EE-6D46-215E41A2E3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5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Page Rank: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048CAB-AE57-24F1-9499-DACE9DC5F396}"/>
              </a:ext>
            </a:extLst>
          </p:cNvPr>
          <p:cNvSpPr txBox="1"/>
          <p:nvPr/>
        </p:nvSpPr>
        <p:spPr>
          <a:xfrm>
            <a:off x="1888772" y="5337174"/>
            <a:ext cx="8445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latin typeface="Times"/>
                <a:ea typeface="Calibri"/>
                <a:cs typeface="Calibri"/>
              </a:rPr>
              <a:t>Page Rank of Verified and Not verified networks.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C8AA4C-22D1-94A1-3C20-99025CC2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09" y="1305455"/>
            <a:ext cx="5730875" cy="369675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CE464F4-B9B8-4577-7945-E865C4E33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1" y="1310039"/>
            <a:ext cx="6464654" cy="3687587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43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463" y="84388"/>
            <a:ext cx="10515600" cy="1325563"/>
          </a:xfrm>
        </p:spPr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   Research Questions: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554731" y="1408289"/>
            <a:ext cx="1080130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"/>
              <a:buAutoNum type="arabicPeriod"/>
            </a:pPr>
            <a:r>
              <a:rPr lang="en-US" sz="2600">
                <a:latin typeface="Times"/>
                <a:cs typeface="Arial"/>
              </a:rPr>
              <a:t>Does having a verified video lead to more success of the video? (Success is defined by high number of likes, shares and</a:t>
            </a:r>
            <a:r>
              <a:rPr lang="en-US" sz="2800">
                <a:latin typeface="Times"/>
                <a:cs typeface="Arial"/>
              </a:rPr>
              <a:t> comments)​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7D849-CA78-D1A0-74E8-C8609B578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9179"/>
            <a:ext cx="12177889" cy="350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Times"/>
                <a:cs typeface="Times"/>
              </a:rPr>
              <a:t>Research Questions: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138926" y="1328710"/>
            <a:ext cx="11499103" cy="767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00100" indent="-51435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300">
                <a:latin typeface="Times"/>
                <a:cs typeface="Times"/>
              </a:rPr>
              <a:t>Does having a verified video lead to more success of the video? (Success is defined by high number of likes, shares and comments)​</a:t>
            </a:r>
            <a:r>
              <a:rPr lang="en-US" sz="2400">
                <a:latin typeface="Times"/>
                <a:cs typeface="Times"/>
              </a:rPr>
              <a:t>  </a:t>
            </a:r>
            <a:endParaRPr lang="en-US" sz="2400">
              <a:latin typeface="Times"/>
              <a:ea typeface="Calibri" panose="020F0502020204030204"/>
              <a:cs typeface="Times"/>
            </a:endParaRP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0A11A-45C8-BC37-0D8C-11C70213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563" y="2012521"/>
            <a:ext cx="9059127" cy="40833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5628F9-681A-7FAD-1F55-A2BCD57B8B14}"/>
              </a:ext>
            </a:extLst>
          </p:cNvPr>
          <p:cNvSpPr txBox="1"/>
          <p:nvPr/>
        </p:nvSpPr>
        <p:spPr>
          <a:xfrm>
            <a:off x="1770912" y="6224772"/>
            <a:ext cx="79767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/>
              </a:rPr>
              <a:t>Verified Status based on text sentiment with respect to Video Like Count</a:t>
            </a:r>
            <a:r>
              <a:rPr lang="en-US" sz="2400">
                <a:latin typeface="Times"/>
                <a:cs typeface="Time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09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Times"/>
                <a:cs typeface="Times"/>
              </a:rPr>
              <a:t>Research Questions: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339763" y="1169221"/>
            <a:ext cx="11499103" cy="767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00100" indent="-51435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300">
                <a:latin typeface="Times"/>
                <a:cs typeface="Times"/>
              </a:rPr>
              <a:t>Does having a verified video lead to more success of the video? (Success is defined by high number of likes, shares and comments)​</a:t>
            </a:r>
            <a:endParaRPr lang="en-US" sz="23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DE3278-CC60-B07D-E90A-60FD17E43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34" y="2039258"/>
            <a:ext cx="9556556" cy="418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36633F-A238-F69E-7AE6-E69125C7E77F}"/>
              </a:ext>
            </a:extLst>
          </p:cNvPr>
          <p:cNvSpPr txBox="1"/>
          <p:nvPr/>
        </p:nvSpPr>
        <p:spPr>
          <a:xfrm>
            <a:off x="1705936" y="6224772"/>
            <a:ext cx="82544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/>
                <a:cs typeface="Times"/>
              </a:rPr>
              <a:t>Verified Status based on text sentiment with respect to Video Share Count</a:t>
            </a:r>
            <a:r>
              <a:rPr lang="en-US" sz="2400">
                <a:latin typeface="Times"/>
                <a:cs typeface="Times"/>
              </a:rPr>
              <a:t>​</a:t>
            </a:r>
            <a:r>
              <a:rPr lang="en-US" sz="2400">
                <a:solidFill>
                  <a:srgbClr val="000000"/>
                </a:solidFill>
                <a:latin typeface="Times"/>
                <a:cs typeface="Time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6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600B-001F-4F55-ECF2-17C838FC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Times"/>
                <a:ea typeface="Calibri Light"/>
                <a:cs typeface="Calibri Light"/>
              </a:rPr>
              <a:t>Introduction &amp; Problem Statement</a:t>
            </a:r>
            <a:endParaRPr lang="en-US" sz="4800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82E8-E075-6E39-21F8-BDF40A91D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1900" b="1">
              <a:latin typeface="Times"/>
              <a:cs typeface="Times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2D87F-4FC5-5A90-9473-FF1122C2011C}"/>
              </a:ext>
            </a:extLst>
          </p:cNvPr>
          <p:cNvSpPr txBox="1"/>
          <p:nvPr/>
        </p:nvSpPr>
        <p:spPr>
          <a:xfrm>
            <a:off x="1209675" y="1961264"/>
            <a:ext cx="9982200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imes"/>
                <a:ea typeface="+mn-lt"/>
                <a:cs typeface="Times"/>
              </a:rPr>
              <a:t>WHY TIKTOK?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Innovative short-form video format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Expansive user base driving cultural influence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Shaping perceptions and redefining entertainment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Insights into contemporary digital behavior</a:t>
            </a:r>
          </a:p>
          <a:p>
            <a:pPr marL="285750" indent="-285750">
              <a:buFont typeface="Arial,Sans-Serif"/>
              <a:buChar char="•"/>
            </a:pPr>
            <a:endParaRPr lang="en-US">
              <a:latin typeface="Times"/>
              <a:ea typeface="+mn-lt"/>
              <a:cs typeface="Times"/>
            </a:endParaRPr>
          </a:p>
          <a:p>
            <a:pPr marL="285750" indent="-285750">
              <a:buFont typeface="Arial,Sans-Serif"/>
              <a:buChar char="•"/>
            </a:pPr>
            <a:endParaRPr lang="en-US" sz="2000">
              <a:latin typeface="Times"/>
              <a:ea typeface="+mn-lt"/>
              <a:cs typeface="Times"/>
            </a:endParaRPr>
          </a:p>
          <a:p>
            <a:r>
              <a:rPr lang="en-US" sz="2200">
                <a:latin typeface="Times"/>
                <a:ea typeface="+mn-lt"/>
                <a:cs typeface="Times"/>
              </a:rPr>
              <a:t>PROBLEM STATEMENT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Understanding TikTok's influence on entertainment and culture.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Identifying factors driving user engagement.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Lack of insights hindering effective engagement strategies.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latin typeface="Times"/>
                <a:ea typeface="+mn-lt"/>
                <a:cs typeface="Times"/>
              </a:rPr>
              <a:t>Need for comprehensive understanding for content creators and marketers.</a:t>
            </a:r>
            <a:endParaRPr lang="en-US"/>
          </a:p>
        </p:txBody>
      </p:sp>
      <p:pic>
        <p:nvPicPr>
          <p:cNvPr id="6" name="Picture 5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5D9DE750-7F38-E741-9BA0-FAA78B93E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91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atin typeface="Times"/>
                <a:cs typeface="Times"/>
              </a:rPr>
              <a:t>Research Questions: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339763" y="1204663"/>
            <a:ext cx="11499103" cy="7679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00100" indent="-51435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300">
                <a:latin typeface="Times"/>
                <a:cs typeface="Times"/>
              </a:rPr>
              <a:t>Does having a verified video lead to more success of the video? (Success is defined by high number of likes, shares and comments)​</a:t>
            </a:r>
            <a:endParaRPr lang="en-US" sz="23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65EA9-BBF4-A649-F449-0641A637B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49" y="1972369"/>
            <a:ext cx="9168251" cy="41683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F01C84-2064-6B09-6A99-098B367B24F2}"/>
              </a:ext>
            </a:extLst>
          </p:cNvPr>
          <p:cNvSpPr txBox="1"/>
          <p:nvPr/>
        </p:nvSpPr>
        <p:spPr>
          <a:xfrm>
            <a:off x="1936307" y="6295654"/>
            <a:ext cx="83193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/>
              </a:rPr>
              <a:t>Verified Status based on text sentiment with respect to Video Comment Count</a:t>
            </a:r>
            <a:r>
              <a:rPr lang="en-US" sz="2400">
                <a:latin typeface="Times"/>
              </a:rPr>
              <a:t>​​</a:t>
            </a:r>
            <a:r>
              <a:rPr lang="en-US" sz="2400">
                <a:latin typeface="Times"/>
                <a:cs typeface="Times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2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Research Question: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578358" y="1566463"/>
            <a:ext cx="10529580" cy="9051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latin typeface="Times"/>
                <a:cs typeface="Times"/>
              </a:rPr>
              <a:t>2.  Does having more views mean that the video is successful?</a:t>
            </a:r>
            <a:endParaRPr lang="en-US"/>
          </a:p>
          <a:p>
            <a:pPr marL="514350" indent="-514350">
              <a:buAutoNum type="arabicPeriod"/>
            </a:pPr>
            <a:endParaRPr lang="en-US" sz="2800">
              <a:latin typeface="Times"/>
              <a:cs typeface="Arial"/>
            </a:endParaRPr>
          </a:p>
        </p:txBody>
      </p:sp>
      <p:pic>
        <p:nvPicPr>
          <p:cNvPr id="5" name="Picture 4" descr="A graph of a blue triangle&#10;&#10;Description automatically generated">
            <a:extLst>
              <a:ext uri="{FF2B5EF4-FFF2-40B4-BE49-F238E27FC236}">
                <a16:creationId xmlns:a16="http://schemas.microsoft.com/office/drawing/2014/main" id="{4EA27B89-B76C-D229-104C-FEAF320B7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353" y="2224793"/>
            <a:ext cx="5938309" cy="44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24AE0-049D-9BE0-6135-81970B1F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68792"/>
            <a:ext cx="10515600" cy="1325563"/>
          </a:xfrm>
        </p:spPr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Research Question: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E956152-EBF4-4B84-EDC4-2C556B5A3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098973" y="5939369"/>
            <a:ext cx="826072" cy="74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816170-7A0F-EFF2-60A6-F9FE952620D5}"/>
              </a:ext>
            </a:extLst>
          </p:cNvPr>
          <p:cNvSpPr txBox="1"/>
          <p:nvPr/>
        </p:nvSpPr>
        <p:spPr>
          <a:xfrm>
            <a:off x="434295" y="1182511"/>
            <a:ext cx="10417346" cy="14701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Times"/>
                <a:cs typeface="Times"/>
              </a:rPr>
              <a:t>3. Are there differences in engagement between videos labeled as 'claim' versus 'opinion'?</a:t>
            </a:r>
            <a:endParaRPr lang="en-US" sz="2800">
              <a:solidFill>
                <a:srgbClr val="000000"/>
              </a:solidFill>
              <a:latin typeface="Times"/>
              <a:cs typeface="Times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>
              <a:latin typeface="Times"/>
              <a:cs typeface="Times"/>
            </a:endParaRPr>
          </a:p>
        </p:txBody>
      </p:sp>
      <p:pic>
        <p:nvPicPr>
          <p:cNvPr id="4" name="Picture 3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5EDBB0C-5C47-DD32-A1B0-C3CBA515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3" y="2287801"/>
            <a:ext cx="11345334" cy="36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05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627-FA09-5C85-CA2C-1714569CA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Conclusion</a:t>
            </a:r>
            <a:endParaRPr lang="en-US">
              <a:latin typeface="Times"/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0927-6D05-B2A8-6D18-3486EDFAF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Times"/>
                <a:ea typeface="+mn-lt"/>
                <a:cs typeface="+mn-lt"/>
              </a:rPr>
              <a:t>1. From our analysis, we are concluding that having verified videos does not lead to success in terms of likes, shares, and comments.</a:t>
            </a:r>
            <a:endParaRPr lang="en-US">
              <a:latin typeface="Time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Times"/>
                <a:ea typeface="+mn-lt"/>
                <a:cs typeface="+mn-lt"/>
              </a:rPr>
              <a:t>2. Having more views leads to video success.</a:t>
            </a:r>
            <a:endParaRPr lang="en-US">
              <a:latin typeface="Time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Times"/>
                <a:ea typeface="+mn-lt"/>
                <a:cs typeface="+mn-lt"/>
              </a:rPr>
              <a:t>3. There is a significant difference between videos labeled as claims and opinions.</a:t>
            </a:r>
            <a:endParaRPr lang="en-US">
              <a:latin typeface="Time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>
                <a:latin typeface="Times"/>
                <a:ea typeface="Calibri" panose="020F0502020204030204"/>
                <a:cs typeface="Calibri" panose="020F0502020204030204"/>
              </a:rPr>
              <a:t>4. </a:t>
            </a:r>
            <a:r>
              <a:rPr lang="en-US">
                <a:latin typeface="Times"/>
                <a:ea typeface="+mn-lt"/>
                <a:cs typeface="+mn-lt"/>
              </a:rPr>
              <a:t>The end users who can potentially benefit with our analysis are creators, viewers, fans &amp; followers, advertisers, community members, and many more.</a:t>
            </a: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2338C752-381E-DFE8-5006-35C114D5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0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0627-FA09-5C85-CA2C-1714569CA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36"/>
            <a:ext cx="10515600" cy="1325563"/>
          </a:xfrm>
        </p:spPr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Limitation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90927-6D05-B2A8-6D18-3486EDFAF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151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300">
                <a:latin typeface="Times"/>
                <a:ea typeface="+mn-lt"/>
                <a:cs typeface="+mn-lt"/>
              </a:rPr>
              <a:t>1. Advanced Machine Learning for Prediction:  Future research could integrate advanced machine learning to predict user behavior on TikTok. This includes personalized content recommendations and targeted marketing through user segmentation.</a:t>
            </a:r>
            <a:endParaRPr lang="en-US" sz="2300">
              <a:latin typeface="Times"/>
              <a:cs typeface="Times"/>
            </a:endParaRPr>
          </a:p>
          <a:p>
            <a:pPr>
              <a:buNone/>
            </a:pPr>
            <a:r>
              <a:rPr lang="en-US" sz="2300">
                <a:latin typeface="Times"/>
                <a:ea typeface="+mn-lt"/>
                <a:cs typeface="+mn-lt"/>
              </a:rPr>
              <a:t>2. Dynamic Network Analysis:  Utilizing dynamic network analysis will deepen our understanding of evolving user interactions, aiding in optimizing engagement strategies.</a:t>
            </a:r>
            <a:endParaRPr lang="en-US" sz="2300">
              <a:latin typeface="Times"/>
              <a:cs typeface="Times"/>
            </a:endParaRPr>
          </a:p>
          <a:p>
            <a:pPr>
              <a:buNone/>
            </a:pPr>
            <a:r>
              <a:rPr lang="en-US" sz="2300">
                <a:latin typeface="Times"/>
                <a:ea typeface="+mn-lt"/>
                <a:cs typeface="+mn-lt"/>
              </a:rPr>
              <a:t>3. Cross-platform Data Integration: Exploring methods to merge TikTok user engagement data with other social media platforms' data for a comprehensive view of user behavior.</a:t>
            </a:r>
          </a:p>
          <a:p>
            <a:pPr>
              <a:buNone/>
            </a:pPr>
            <a:r>
              <a:rPr lang="en-US" sz="2300">
                <a:latin typeface="Times"/>
                <a:ea typeface="+mn-lt"/>
                <a:cs typeface="+mn-lt"/>
              </a:rPr>
              <a:t>4. Ethical Priorities:  Ethical considerations, such as user privacy and data protection, must remain central throughout the analysis process to maintain user trust and research integrity.</a:t>
            </a:r>
            <a:endParaRPr lang="en-US" sz="2300">
              <a:latin typeface="Times"/>
              <a:cs typeface="Times"/>
            </a:endParaRP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2338C752-381E-DFE8-5006-35C114D51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45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FB089-2B76-4ABB-9853-C7364BD1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References</a:t>
            </a:r>
            <a:endParaRPr lang="en-US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C166-D12C-D550-539B-0329E9026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sz="1800">
                <a:latin typeface="Times"/>
                <a:ea typeface="+mn-lt"/>
                <a:cs typeface="+mn-lt"/>
              </a:rPr>
              <a:t>Gesmundo, M. A. G., Jordan, M. D. S., Meridor, W. H. D., </a:t>
            </a:r>
            <a:r>
              <a:rPr lang="en-US" sz="1800" err="1">
                <a:latin typeface="Times"/>
                <a:ea typeface="+mn-lt"/>
                <a:cs typeface="+mn-lt"/>
              </a:rPr>
              <a:t>Muyot</a:t>
            </a:r>
            <a:r>
              <a:rPr lang="en-US" sz="1800">
                <a:latin typeface="Times"/>
                <a:ea typeface="+mn-lt"/>
                <a:cs typeface="+mn-lt"/>
              </a:rPr>
              <a:t>, D. V., Castano, M. C. N., &amp; </a:t>
            </a:r>
            <a:r>
              <a:rPr lang="en-US" sz="1800" err="1">
                <a:latin typeface="Times"/>
                <a:ea typeface="+mn-lt"/>
                <a:cs typeface="+mn-lt"/>
              </a:rPr>
              <a:t>Bandojo</a:t>
            </a:r>
            <a:r>
              <a:rPr lang="en-US" sz="1800">
                <a:latin typeface="Times"/>
                <a:ea typeface="+mn-lt"/>
                <a:cs typeface="+mn-lt"/>
              </a:rPr>
              <a:t>, A. J. P. (2022). TikTok as a Platform for Marketing Campaigns: the Effect of Brand Awareness and Brand Recall on the Purchase Intentions of Millennials. Journal of Business and Management Studies, 4(2), 343–361. https://doi.org/10.32996/jbms.2022.4.2.27 ‌</a:t>
            </a:r>
          </a:p>
          <a:p>
            <a:pPr marL="514350" indent="-514350">
              <a:buAutoNum type="arabicPeriod"/>
            </a:pPr>
            <a:r>
              <a:rPr lang="en-US" sz="1800">
                <a:latin typeface="Times"/>
                <a:ea typeface="+mn-lt"/>
                <a:cs typeface="+mn-lt"/>
              </a:rPr>
              <a:t>Salhab, H., Al-</a:t>
            </a:r>
            <a:r>
              <a:rPr lang="en-US" sz="1800" err="1">
                <a:latin typeface="Times"/>
                <a:ea typeface="+mn-lt"/>
                <a:cs typeface="+mn-lt"/>
              </a:rPr>
              <a:t>Amarneh</a:t>
            </a:r>
            <a:r>
              <a:rPr lang="en-US" sz="1800">
                <a:latin typeface="Times"/>
                <a:ea typeface="+mn-lt"/>
                <a:cs typeface="+mn-lt"/>
              </a:rPr>
              <a:t>, A., </a:t>
            </a:r>
            <a:r>
              <a:rPr lang="en-US" sz="1800" err="1">
                <a:latin typeface="Times"/>
                <a:ea typeface="+mn-lt"/>
                <a:cs typeface="+mn-lt"/>
              </a:rPr>
              <a:t>Aljabaly</a:t>
            </a:r>
            <a:r>
              <a:rPr lang="en-US" sz="1800">
                <a:latin typeface="Times"/>
                <a:ea typeface="+mn-lt"/>
                <a:cs typeface="+mn-lt"/>
              </a:rPr>
              <a:t>, S., </a:t>
            </a:r>
            <a:r>
              <a:rPr lang="en-US" sz="1800" err="1">
                <a:latin typeface="Times"/>
                <a:ea typeface="+mn-lt"/>
                <a:cs typeface="+mn-lt"/>
              </a:rPr>
              <a:t>Zoubi</a:t>
            </a:r>
            <a:r>
              <a:rPr lang="en-US" sz="1800">
                <a:latin typeface="Times"/>
                <a:ea typeface="+mn-lt"/>
                <a:cs typeface="+mn-lt"/>
              </a:rPr>
              <a:t>, M., &amp; Othman, M. (2023). The impact of social media marketing on purchase intention: The mediating role of brand trust and image. International Journal of Data and Network Science, 7(2), 591–600. https://growingscience.com/beta/ijds/6007-the-impact-of-social-media-marketing-on-purchase-intention-the-mediating-role-of-brand-trust-and-image.html ‌</a:t>
            </a:r>
            <a:endParaRPr lang="en-US" sz="1800">
              <a:latin typeface="Times"/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 sz="1800" err="1">
                <a:latin typeface="Times"/>
                <a:ea typeface="+mn-lt"/>
                <a:cs typeface="+mn-lt"/>
              </a:rPr>
              <a:t>Sharabati</a:t>
            </a:r>
            <a:r>
              <a:rPr lang="en-US" sz="1800">
                <a:latin typeface="Times"/>
                <a:ea typeface="+mn-lt"/>
                <a:cs typeface="+mn-lt"/>
              </a:rPr>
              <a:t>, A.-A. A., Al-Haddad, S., Al-</a:t>
            </a:r>
            <a:r>
              <a:rPr lang="en-US" sz="1800" err="1">
                <a:latin typeface="Times"/>
                <a:ea typeface="+mn-lt"/>
                <a:cs typeface="+mn-lt"/>
              </a:rPr>
              <a:t>Khasawneh</a:t>
            </a:r>
            <a:r>
              <a:rPr lang="en-US" sz="1800">
                <a:latin typeface="Times"/>
                <a:ea typeface="+mn-lt"/>
                <a:cs typeface="+mn-lt"/>
              </a:rPr>
              <a:t>, M., </a:t>
            </a:r>
            <a:r>
              <a:rPr lang="en-US" sz="1800" err="1">
                <a:latin typeface="Times"/>
                <a:ea typeface="+mn-lt"/>
                <a:cs typeface="+mn-lt"/>
              </a:rPr>
              <a:t>Nababteh</a:t>
            </a:r>
            <a:r>
              <a:rPr lang="en-US" sz="1800">
                <a:latin typeface="Times"/>
                <a:ea typeface="+mn-lt"/>
                <a:cs typeface="+mn-lt"/>
              </a:rPr>
              <a:t>, N., Mohammad, M., &amp; Abu </a:t>
            </a:r>
            <a:r>
              <a:rPr lang="en-US" sz="1800" err="1">
                <a:latin typeface="Times"/>
                <a:ea typeface="+mn-lt"/>
                <a:cs typeface="+mn-lt"/>
              </a:rPr>
              <a:t>Ghoush</a:t>
            </a:r>
            <a:r>
              <a:rPr lang="en-US" sz="1800">
                <a:latin typeface="Times"/>
                <a:ea typeface="+mn-lt"/>
                <a:cs typeface="+mn-lt"/>
              </a:rPr>
              <a:t>, Q. (2022). The Impact of TikTok User Satisfaction on Continuous Intention to Use the Application. Journal of Open Innovation: Technology, Market, and Complexity, 8(3), 125. https://doi.org/10.3390/joitmc8030125 ‌</a:t>
            </a:r>
          </a:p>
          <a:p>
            <a:pPr marL="514350" indent="-514350">
              <a:buAutoNum type="arabicPeriod"/>
            </a:pPr>
            <a:r>
              <a:rPr lang="en-US" sz="1800">
                <a:latin typeface="Times"/>
                <a:ea typeface="+mn-lt"/>
                <a:cs typeface="+mn-lt"/>
              </a:rPr>
              <a:t>Rezek, A. (2022). How Brands Go Viral: An Analysis of Successful Brand Marketing on Tik Tok with Gen Z" (2022). Honors Theses. https://egrove.olemiss.edu/cgi/viewcontent.cgi?article=3662&amp;context=hon_thesis ‌</a:t>
            </a:r>
            <a:endParaRPr lang="en-US" sz="1800">
              <a:latin typeface="Times"/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>
              <a:latin typeface="Times"/>
              <a:ea typeface="Calibri"/>
              <a:cs typeface="Calibri"/>
            </a:endParaRPr>
          </a:p>
        </p:txBody>
      </p:sp>
      <p:pic>
        <p:nvPicPr>
          <p:cNvPr id="7" name="Picture 6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850E89D2-0E8B-A19F-EBCC-20F764256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045810" y="5921648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75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157AACAD-CD03-C40A-24E3-86607011B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045810" y="5921648"/>
            <a:ext cx="826072" cy="743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E1DF1-2DB4-22DC-C221-5C16FBA360ED}"/>
              </a:ext>
            </a:extLst>
          </p:cNvPr>
          <p:cNvSpPr txBox="1"/>
          <p:nvPr/>
        </p:nvSpPr>
        <p:spPr>
          <a:xfrm>
            <a:off x="3046161" y="2267229"/>
            <a:ext cx="617869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>
                <a:latin typeface="Times"/>
                <a:ea typeface="Calibri"/>
                <a:cs typeface="Calibri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38184-9B2F-E7AB-624D-87B6B995C606}"/>
              </a:ext>
            </a:extLst>
          </p:cNvPr>
          <p:cNvSpPr txBox="1"/>
          <p:nvPr/>
        </p:nvSpPr>
        <p:spPr>
          <a:xfrm>
            <a:off x="4016745" y="3431954"/>
            <a:ext cx="3213394" cy="8676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"/>
                <a:cs typeface="Times"/>
              </a:rPr>
              <a:t>Any Questions?</a:t>
            </a:r>
            <a:endParaRPr lang="en-US" sz="3200">
              <a:solidFill>
                <a:srgbClr val="000000"/>
              </a:solidFill>
              <a:latin typeface="Times"/>
              <a:cs typeface="Times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90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1092D-174C-DFA3-891D-80E2A6C7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Motivation &amp; Goals</a:t>
            </a:r>
            <a:endParaRPr lang="en-US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10DD-A2E5-830A-F8E6-5D659E4A6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latin typeface="Times"/>
                <a:ea typeface="+mn-lt"/>
                <a:cs typeface="+mn-lt"/>
              </a:rPr>
              <a:t>Define your goals: Do you want to increase brand awareness, drive sales, or build a community?</a:t>
            </a:r>
            <a:endParaRPr lang="en-US" sz="2500">
              <a:latin typeface="Times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500">
              <a:latin typeface="Times"/>
              <a:ea typeface="+mn-lt"/>
              <a:cs typeface="+mn-lt"/>
            </a:endParaRPr>
          </a:p>
          <a:p>
            <a:r>
              <a:rPr lang="en-US" sz="2500">
                <a:latin typeface="Times"/>
                <a:ea typeface="+mn-lt"/>
                <a:cs typeface="+mn-lt"/>
              </a:rPr>
              <a:t>Tailor your content: Understanding your goals helps you create content that resonates with your target audience and encourages interaction.</a:t>
            </a:r>
            <a:endParaRPr lang="en-US" sz="2500">
              <a:latin typeface="Times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500">
                <a:latin typeface="Times"/>
                <a:ea typeface="+mn-lt"/>
                <a:cs typeface="+mn-lt"/>
              </a:rPr>
              <a:t>  </a:t>
            </a:r>
            <a:r>
              <a:rPr lang="en-US" sz="2400">
                <a:latin typeface="Times"/>
                <a:ea typeface="+mn-lt"/>
                <a:cs typeface="+mn-lt"/>
              </a:rPr>
              <a:t>- </a:t>
            </a:r>
            <a:r>
              <a:rPr lang="en-US" sz="2400" i="1">
                <a:latin typeface="Times"/>
                <a:ea typeface="+mn-lt"/>
                <a:cs typeface="+mn-lt"/>
              </a:rPr>
              <a:t>For Instance: Chipotle- #boorito campaign</a:t>
            </a:r>
          </a:p>
          <a:p>
            <a:pPr marL="0" indent="0">
              <a:buNone/>
            </a:pPr>
            <a:endParaRPr lang="en-US" sz="2500">
              <a:latin typeface="Times"/>
              <a:ea typeface="+mn-lt"/>
              <a:cs typeface="+mn-lt"/>
            </a:endParaRPr>
          </a:p>
          <a:p>
            <a:r>
              <a:rPr lang="en-US" sz="2500">
                <a:latin typeface="Times"/>
                <a:ea typeface="+mn-lt"/>
                <a:cs typeface="+mn-lt"/>
              </a:rPr>
              <a:t>Track your progress: Monitor your engagement metrics to see what's working and what needs improvement.</a:t>
            </a:r>
            <a:endParaRPr lang="en-US" sz="2500">
              <a:latin typeface="Times"/>
              <a:cs typeface="Times"/>
            </a:endParaRP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7299125B-EB7D-6332-CBA0-469E6737A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6" name="Picture 5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8114681D-08A1-8A0D-532E-36AF17D76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257280" y="60917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B39F-ADC4-70C1-FC4D-37A387B8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Literature Review</a:t>
            </a:r>
            <a:endParaRPr lang="en-US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CAA5A-6A6A-D9E1-F275-2C791935C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lnSpc>
                <a:spcPct val="100000"/>
              </a:lnSpc>
              <a:spcBef>
                <a:spcPts val="900"/>
              </a:spcBef>
              <a:buAutoNum type="arabicPeriod"/>
            </a:pPr>
            <a:r>
              <a:rPr lang="en-US" sz="2600">
                <a:latin typeface="Times"/>
                <a:ea typeface="+mn-lt"/>
                <a:cs typeface="+mn-lt"/>
              </a:rPr>
              <a:t>TikTok as a Platform for Marketing Campaigns: The effect of Brand Awareness and Brand Recall on the Purchase Intentions of Millennials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14350" indent="-514350">
              <a:lnSpc>
                <a:spcPct val="100000"/>
              </a:lnSpc>
              <a:spcBef>
                <a:spcPts val="900"/>
              </a:spcBef>
              <a:buAutoNum type="arabicPeriod"/>
            </a:pPr>
            <a:r>
              <a:rPr lang="en-US" sz="2600">
                <a:latin typeface="Times"/>
                <a:ea typeface="+mn-lt"/>
                <a:cs typeface="+mn-lt"/>
              </a:rPr>
              <a:t>The impact of social media marketing on purchase intention: The mediating role of brand trust and image</a:t>
            </a:r>
          </a:p>
          <a:p>
            <a:pPr marL="514350" indent="-514350">
              <a:lnSpc>
                <a:spcPct val="100000"/>
              </a:lnSpc>
              <a:spcBef>
                <a:spcPts val="900"/>
              </a:spcBef>
              <a:buAutoNum type="arabicPeriod"/>
            </a:pPr>
            <a:r>
              <a:rPr lang="en-US" sz="2600">
                <a:latin typeface="Times"/>
                <a:ea typeface="+mn-lt"/>
                <a:cs typeface="+mn-lt"/>
              </a:rPr>
              <a:t>The Impact of TikTok User Satisfaction on Continuous Intention to Use the Application</a:t>
            </a:r>
          </a:p>
          <a:p>
            <a:pPr marL="514350" indent="-514350">
              <a:lnSpc>
                <a:spcPct val="100000"/>
              </a:lnSpc>
              <a:spcBef>
                <a:spcPts val="900"/>
              </a:spcBef>
              <a:buAutoNum type="arabicPeriod"/>
            </a:pPr>
            <a:r>
              <a:rPr lang="en-US" sz="2600">
                <a:latin typeface="Times"/>
                <a:ea typeface="+mn-lt"/>
                <a:cs typeface="+mn-lt"/>
              </a:rPr>
              <a:t>How Brands Go Viral: An Analysis of Successful Brand Marketing on Tik Tok with Gen Z</a:t>
            </a:r>
            <a:endParaRPr lang="en-US" sz="2600">
              <a:latin typeface="Times"/>
              <a:ea typeface="Calibri"/>
              <a:cs typeface="Calibri"/>
            </a:endParaRP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401C45DF-F24C-E63A-5BD9-5A7DE15F1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6" name="Picture 5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3F20F965-0977-39E8-5643-33122470D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257280" y="60917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9367-4BC9-8D9E-C436-7C4B8CE4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Research Questions</a:t>
            </a:r>
            <a:endParaRPr lang="en-US">
              <a:latin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D1434-D288-16C3-2957-844FD08F1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>
                <a:latin typeface="Times"/>
                <a:ea typeface="+mn-lt"/>
                <a:cs typeface="+mn-lt"/>
              </a:rPr>
              <a:t>Does having a verified video lead to more success of the video? (Success is defined by high number of likes, shares and comments)</a:t>
            </a:r>
            <a:endParaRPr lang="en-US">
              <a:latin typeface="Times"/>
              <a:ea typeface="Calibri" panose="020F0502020204030204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>
                <a:latin typeface="Times"/>
                <a:ea typeface="+mn-lt"/>
                <a:cs typeface="+mn-lt"/>
              </a:rPr>
              <a:t> Does having more views mean that the video is successful?</a:t>
            </a:r>
            <a:endParaRPr lang="en-US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r>
              <a:rPr lang="en-US">
                <a:latin typeface="Times"/>
                <a:ea typeface="+mn-lt"/>
                <a:cs typeface="+mn-lt"/>
              </a:rPr>
              <a:t> Are there differences in engagement between videos labeled as 'claim' versus 'opinion'?</a:t>
            </a:r>
            <a:endParaRPr lang="en-US">
              <a:latin typeface="Times"/>
              <a:cs typeface="Times"/>
            </a:endParaRPr>
          </a:p>
          <a:p>
            <a:pPr marL="514350" indent="-514350">
              <a:buAutoNum type="arabicPeriod"/>
            </a:pPr>
            <a:r>
              <a:rPr lang="en-US">
                <a:latin typeface="Times"/>
                <a:ea typeface="+mn-lt"/>
                <a:cs typeface="+mn-lt"/>
              </a:rPr>
              <a:t> To discover hidden patterns and insights to enhance our understanding of user behavior by using content-based network analysis.</a:t>
            </a:r>
            <a:endParaRPr lang="en-US">
              <a:latin typeface="Times"/>
              <a:cs typeface="Times"/>
            </a:endParaRPr>
          </a:p>
        </p:txBody>
      </p:sp>
      <p:pic>
        <p:nvPicPr>
          <p:cNvPr id="5" name="Picture 4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C8E0E53-3CB1-6F50-9032-2FBD1C949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43D04-A207-DDC3-281D-2C3D8DBC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METHODOLOGY</a:t>
            </a:r>
            <a:r>
              <a:rPr lang="en-US">
                <a:solidFill>
                  <a:srgbClr val="FFFFFF"/>
                </a:solidFill>
                <a:latin typeface="Times"/>
                <a:ea typeface="Calibri Light"/>
                <a:cs typeface="Calibri Light"/>
              </a:rPr>
              <a:t> </a:t>
            </a:r>
            <a:endParaRPr lang="en-US" sz="2000">
              <a:solidFill>
                <a:srgbClr val="ECECEC"/>
              </a:solidFill>
              <a:latin typeface="Times"/>
              <a:ea typeface="Calibri Light"/>
              <a:cs typeface="Time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C24B4-929D-B508-3AEF-C81C0348F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Times"/>
                <a:ea typeface="Calibri"/>
                <a:cs typeface="Calibri"/>
              </a:rPr>
              <a:t>Dataset: TikTok Dataset</a:t>
            </a:r>
          </a:p>
          <a:p>
            <a:pPr marL="0" indent="0">
              <a:lnSpc>
                <a:spcPct val="50000"/>
              </a:lnSpc>
              <a:spcBef>
                <a:spcPts val="800"/>
              </a:spcBef>
              <a:buNone/>
            </a:pPr>
            <a:r>
              <a:rPr lang="en-US" sz="1400">
                <a:latin typeface="Times"/>
                <a:ea typeface="Calibri"/>
                <a:cs typeface="Calibri"/>
              </a:rPr>
              <a:t>  - Dataset Size: 19,000 records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>
                <a:latin typeface="Times"/>
                <a:ea typeface="Calibri"/>
                <a:cs typeface="Times"/>
              </a:rPr>
              <a:t>  - Variables: </a:t>
            </a:r>
            <a:r>
              <a:rPr lang="en-US" sz="1400">
                <a:latin typeface="Times"/>
                <a:ea typeface="+mn-lt"/>
                <a:cs typeface="+mn-lt"/>
              </a:rPr>
              <a:t>#ID, Claim Status, Video ID, Video Duration Sec, Video Transcription Text, Verified Status, Author Ban Status, Video View    Count, Video Like Count, Video Share Count, Video Download Count, Video Comment Count</a:t>
            </a:r>
          </a:p>
          <a:p>
            <a:pPr marL="342900" indent="-342900">
              <a:lnSpc>
                <a:spcPct val="100000"/>
              </a:lnSpc>
              <a:spcBef>
                <a:spcPts val="700"/>
              </a:spcBef>
            </a:pPr>
            <a:r>
              <a:rPr lang="en-US" sz="2000">
                <a:latin typeface="Times"/>
                <a:ea typeface="+mn-lt"/>
                <a:cs typeface="Times"/>
              </a:rPr>
              <a:t>Tools Used – Python, Jupyter Notebook, Gephi</a:t>
            </a:r>
            <a:endParaRPr lang="en-US" sz="2000">
              <a:latin typeface="Times"/>
              <a:ea typeface="Calibri" panose="020F0502020204030204"/>
              <a:cs typeface="Times"/>
            </a:endParaRPr>
          </a:p>
          <a:p>
            <a:pPr marL="342900" indent="-342900">
              <a:lnSpc>
                <a:spcPct val="100000"/>
              </a:lnSpc>
              <a:spcBef>
                <a:spcPts val="700"/>
              </a:spcBef>
            </a:pPr>
            <a:r>
              <a:rPr lang="en-US" sz="2000">
                <a:latin typeface="Times"/>
                <a:ea typeface="Calibri" panose="020F0502020204030204"/>
                <a:cs typeface="Times"/>
              </a:rPr>
              <a:t>Data Preprocessing – Python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400">
                <a:latin typeface="Times"/>
                <a:ea typeface="Calibri" panose="020F0502020204030204"/>
                <a:cs typeface="Times"/>
              </a:rPr>
              <a:t>   - Data Cleaning, Feature Selection</a:t>
            </a:r>
            <a:endParaRPr lang="en-US" sz="1400">
              <a:solidFill>
                <a:srgbClr val="000000"/>
              </a:solidFill>
              <a:latin typeface="Times"/>
              <a:ea typeface="Calibri" panose="020F0502020204030204"/>
              <a:cs typeface="Times"/>
            </a:endParaRPr>
          </a:p>
          <a:p>
            <a:pPr marL="342900" indent="-342900">
              <a:lnSpc>
                <a:spcPct val="100000"/>
              </a:lnSpc>
              <a:spcBef>
                <a:spcPts val="700"/>
              </a:spcBef>
            </a:pPr>
            <a:r>
              <a:rPr lang="en-US" sz="2000">
                <a:latin typeface="Times"/>
                <a:ea typeface="Calibri" panose="020F0502020204030204"/>
                <a:cs typeface="Times"/>
              </a:rPr>
              <a:t>Exploratory Data Analysis – Python</a:t>
            </a:r>
          </a:p>
          <a:p>
            <a:pPr marL="342900" indent="-342900">
              <a:lnSpc>
                <a:spcPct val="100000"/>
              </a:lnSpc>
              <a:spcBef>
                <a:spcPts val="700"/>
              </a:spcBef>
            </a:pPr>
            <a:r>
              <a:rPr lang="en-US" sz="2000">
                <a:latin typeface="Times"/>
                <a:ea typeface="Calibri" panose="020F0502020204030204"/>
                <a:cs typeface="Times"/>
              </a:rPr>
              <a:t>Sentiment Analysis - Python</a:t>
            </a:r>
          </a:p>
          <a:p>
            <a:pPr marL="342900" indent="-342900">
              <a:lnSpc>
                <a:spcPct val="100000"/>
              </a:lnSpc>
              <a:spcBef>
                <a:spcPts val="700"/>
              </a:spcBef>
            </a:pPr>
            <a:r>
              <a:rPr lang="en-US" sz="2000">
                <a:latin typeface="Times"/>
                <a:ea typeface="Calibri" panose="020F0502020204030204"/>
                <a:cs typeface="Times"/>
              </a:rPr>
              <a:t>Social Network Analysis – Gephi</a:t>
            </a: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r>
              <a:rPr lang="en-US" sz="1300">
                <a:latin typeface="Times"/>
                <a:ea typeface="Calibri" panose="020F0502020204030204"/>
                <a:cs typeface="Times"/>
              </a:rPr>
              <a:t>   </a:t>
            </a:r>
            <a:r>
              <a:rPr lang="en-US" sz="1400">
                <a:latin typeface="Times"/>
                <a:ea typeface="Calibri" panose="020F0502020204030204"/>
                <a:cs typeface="Times"/>
              </a:rPr>
              <a:t>- </a:t>
            </a:r>
            <a:r>
              <a:rPr lang="en-US" sz="1400">
                <a:latin typeface="Times"/>
                <a:ea typeface="+mn-lt"/>
                <a:cs typeface="+mn-lt"/>
              </a:rPr>
              <a:t>Utilizing Python NLTK, employed bigrams to create two columns from the data, enabling automated processing of nodes and edges for    Gephi input.</a:t>
            </a:r>
            <a:endParaRPr lang="en-US" sz="1400">
              <a:solidFill>
                <a:srgbClr val="000000"/>
              </a:solidFill>
              <a:latin typeface="Times"/>
              <a:ea typeface="Calibri" panose="020F0502020204030204"/>
              <a:cs typeface="Times"/>
            </a:endParaRPr>
          </a:p>
          <a:p>
            <a:pPr marL="0" indent="0">
              <a:lnSpc>
                <a:spcPct val="100000"/>
              </a:lnSpc>
              <a:spcBef>
                <a:spcPts val="700"/>
              </a:spcBef>
              <a:buNone/>
            </a:pPr>
            <a:endParaRPr lang="en-US" sz="2000">
              <a:latin typeface="Times"/>
              <a:ea typeface="Calibri" panose="020F0502020204030204"/>
              <a:cs typeface="Times"/>
            </a:endParaRPr>
          </a:p>
        </p:txBody>
      </p:sp>
      <p:pic>
        <p:nvPicPr>
          <p:cNvPr id="7" name="Picture 6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69C6EBFC-9334-DD3C-CA1C-4C48DC08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07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About Data: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E49C237-01B5-E0F1-08BC-A117CE1CC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901" y="1530141"/>
            <a:ext cx="5661360" cy="418699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140907-9A4D-2983-AFE3-639559F8C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18" y="1538195"/>
            <a:ext cx="4587523" cy="4202641"/>
          </a:xfrm>
          <a:prstGeom prst="rect">
            <a:avLst/>
          </a:prstGeom>
        </p:spPr>
      </p:pic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D16EEB-5511-8606-1075-14CAE40C24E4}"/>
              </a:ext>
            </a:extLst>
          </p:cNvPr>
          <p:cNvSpPr txBox="1"/>
          <p:nvPr/>
        </p:nvSpPr>
        <p:spPr>
          <a:xfrm>
            <a:off x="1676400" y="5842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  <a:cs typeface="Times"/>
              </a:rPr>
              <a:t>Data Information</a:t>
            </a:r>
            <a:endParaRPr lang="en-US">
              <a:latin typeface="Times"/>
              <a:ea typeface="Calibri"/>
              <a:cs typeface="Time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35999-1D25-3489-D350-AB93CAFB9C83}"/>
              </a:ext>
            </a:extLst>
          </p:cNvPr>
          <p:cNvSpPr txBox="1"/>
          <p:nvPr/>
        </p:nvSpPr>
        <p:spPr>
          <a:xfrm>
            <a:off x="7546622" y="58420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"/>
              </a:rPr>
              <a:t>Checking for null values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5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7B-6F5D-81BA-1786-BCD22AC9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"/>
                <a:ea typeface="Calibri Light"/>
                <a:cs typeface="Calibri Light"/>
              </a:rPr>
              <a:t>Data Cleaning:</a:t>
            </a:r>
          </a:p>
        </p:txBody>
      </p:sp>
      <p:pic>
        <p:nvPicPr>
          <p:cNvPr id="8" name="Picture 7" descr="Download Tiktok, Tiktok Logo, Tiktok Button. Royalty-Free Vector Graphic -  Pixabay">
            <a:extLst>
              <a:ext uri="{FF2B5EF4-FFF2-40B4-BE49-F238E27FC236}">
                <a16:creationId xmlns:a16="http://schemas.microsoft.com/office/drawing/2014/main" id="{9FCBB4B2-C6D1-01A6-5FEF-56315646B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5" r="3" b="44"/>
          <a:stretch/>
        </p:blipFill>
        <p:spPr>
          <a:xfrm>
            <a:off x="11104880" y="5939369"/>
            <a:ext cx="826072" cy="74344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C2456B4-BBD8-80C6-891B-C792EC370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" y="1310813"/>
            <a:ext cx="11576272" cy="2922424"/>
          </a:xfrm>
          <a:prstGeom prst="rect">
            <a:avLst/>
          </a:prstGeom>
        </p:spPr>
      </p:pic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9F6DE39-ADA7-F33D-8549-89D1E9D6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5139" y="4244645"/>
            <a:ext cx="2807494" cy="2550319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360616-1398-0558-25CB-22CD51C21362}"/>
              </a:ext>
            </a:extLst>
          </p:cNvPr>
          <p:cNvSpPr txBox="1"/>
          <p:nvPr/>
        </p:nvSpPr>
        <p:spPr>
          <a:xfrm>
            <a:off x="3502432" y="5343027"/>
            <a:ext cx="260007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Times"/>
                <a:ea typeface="Calibri"/>
                <a:cs typeface="Calibri"/>
              </a:rPr>
              <a:t>Data after handling null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0949F-8894-D77E-D4C0-12A9D103CB0F}"/>
              </a:ext>
            </a:extLst>
          </p:cNvPr>
          <p:cNvSpPr txBox="1"/>
          <p:nvPr/>
        </p:nvSpPr>
        <p:spPr>
          <a:xfrm>
            <a:off x="7021689" y="4244621"/>
            <a:ext cx="251742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Times"/>
                <a:ea typeface="Calibri"/>
                <a:cs typeface="Calibri"/>
              </a:rPr>
              <a:t>Data Before Cleaning</a:t>
            </a:r>
            <a:endParaRPr lang="en-US" sz="20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713038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1376</Words>
  <Application>Microsoft Office PowerPoint</Application>
  <PresentationFormat>Widescreen</PresentationFormat>
  <Paragraphs>126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Arial,Sans-Serif</vt:lpstr>
      <vt:lpstr>Calibri</vt:lpstr>
      <vt:lpstr>Calibri Light</vt:lpstr>
      <vt:lpstr>Times</vt:lpstr>
      <vt:lpstr>Office Theme</vt:lpstr>
      <vt:lpstr>TikTok User Engagement Data                                </vt:lpstr>
      <vt:lpstr>Content</vt:lpstr>
      <vt:lpstr>Introduction &amp; Problem Statement</vt:lpstr>
      <vt:lpstr>Motivation &amp; Goals</vt:lpstr>
      <vt:lpstr>Literature Review</vt:lpstr>
      <vt:lpstr>Research Questions</vt:lpstr>
      <vt:lpstr>METHODOLOGY </vt:lpstr>
      <vt:lpstr>About Data:</vt:lpstr>
      <vt:lpstr>Data Cleaning:</vt:lpstr>
      <vt:lpstr>Data Preprocessing:</vt:lpstr>
      <vt:lpstr>Exploratory Data Analysis</vt:lpstr>
      <vt:lpstr>Sentiment Analysis</vt:lpstr>
      <vt:lpstr>Sentiment Analysis:</vt:lpstr>
      <vt:lpstr>Sentiment Analysis:</vt:lpstr>
      <vt:lpstr>Topic Modeling:</vt:lpstr>
      <vt:lpstr>Topic Modeling:</vt:lpstr>
      <vt:lpstr>Topic Modeling:</vt:lpstr>
      <vt:lpstr>Topic Modeling:</vt:lpstr>
      <vt:lpstr>Network Analysis:</vt:lpstr>
      <vt:lpstr>Network Analysis:</vt:lpstr>
      <vt:lpstr>Network Analysis:</vt:lpstr>
      <vt:lpstr>Network Diagram</vt:lpstr>
      <vt:lpstr>Modularity Class:</vt:lpstr>
      <vt:lpstr>Degree Centrality:</vt:lpstr>
      <vt:lpstr>Correlated Words:</vt:lpstr>
      <vt:lpstr>Page Rank:</vt:lpstr>
      <vt:lpstr>   Research Questions:</vt:lpstr>
      <vt:lpstr>Research Questions:</vt:lpstr>
      <vt:lpstr>Research Questions:</vt:lpstr>
      <vt:lpstr>Research Questions:</vt:lpstr>
      <vt:lpstr>Research Question:</vt:lpstr>
      <vt:lpstr>Research Question:</vt:lpstr>
      <vt:lpstr>Conclusion</vt:lpstr>
      <vt:lpstr>Limitation &amp; 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Niku Kumari Jawahar Chowdari</dc:creator>
  <cp:lastModifiedBy>Niku Kumari Jawahar Chowdari</cp:lastModifiedBy>
  <cp:revision>4</cp:revision>
  <dcterms:created xsi:type="dcterms:W3CDTF">2024-02-22T23:23:06Z</dcterms:created>
  <dcterms:modified xsi:type="dcterms:W3CDTF">2024-05-30T16:39:50Z</dcterms:modified>
</cp:coreProperties>
</file>